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5" r:id="rId2"/>
  </p:sldMasterIdLst>
  <p:notesMasterIdLst>
    <p:notesMasterId r:id="rId12"/>
  </p:notesMasterIdLst>
  <p:handoutMasterIdLst>
    <p:handoutMasterId r:id="rId13"/>
  </p:handoutMasterIdLst>
  <p:sldIdLst>
    <p:sldId id="417" r:id="rId3"/>
    <p:sldId id="565" r:id="rId4"/>
    <p:sldId id="557" r:id="rId5"/>
    <p:sldId id="379" r:id="rId6"/>
    <p:sldId id="547" r:id="rId7"/>
    <p:sldId id="695" r:id="rId8"/>
    <p:sldId id="577" r:id="rId9"/>
    <p:sldId id="580" r:id="rId10"/>
    <p:sldId id="286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D59"/>
    <a:srgbClr val="FF0000"/>
    <a:srgbClr val="FFFFFF"/>
    <a:srgbClr val="FFFF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 autoAdjust="0"/>
    <p:restoredTop sz="82585" autoAdjust="0"/>
  </p:normalViewPr>
  <p:slideViewPr>
    <p:cSldViewPr>
      <p:cViewPr varScale="1">
        <p:scale>
          <a:sx n="94" d="100"/>
          <a:sy n="94" d="100"/>
        </p:scale>
        <p:origin x="1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7178"/>
    </p:cViewPr>
  </p:sorterViewPr>
  <p:notesViewPr>
    <p:cSldViewPr>
      <p:cViewPr varScale="1">
        <p:scale>
          <a:sx n="58" d="100"/>
          <a:sy n="58" d="100"/>
        </p:scale>
        <p:origin x="-178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523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234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878" y="1"/>
            <a:ext cx="3037523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234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741"/>
            <a:ext cx="3037523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234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878" y="8831741"/>
            <a:ext cx="3037523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234">
              <a:defRPr sz="1200"/>
            </a:lvl1pPr>
          </a:lstStyle>
          <a:p>
            <a:fld id="{2BD873E5-73EB-4CBD-9D2A-42F60A9E4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29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523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234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878" y="1"/>
            <a:ext cx="3037523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234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5" y="4415077"/>
            <a:ext cx="5139692" cy="418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741"/>
            <a:ext cx="3037523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234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878" y="8831741"/>
            <a:ext cx="3037523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234">
              <a:defRPr sz="1200" b="0"/>
            </a:lvl1pPr>
          </a:lstStyle>
          <a:p>
            <a:fld id="{6A332528-72C1-4C5A-8036-39E8439E4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2528-72C1-4C5A-8036-39E8439E46D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9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8D12-39C8-BE43-A2B4-CD6E806AFB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871034" indent="-374145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969F339E-D938-4252-9E13-1D15DB6AC5E6}" type="slidenum">
              <a:rPr lang="en-CA" altLang="en-US" sz="1200">
                <a:latin typeface="Calibri" pitchFamily="-111" charset="0"/>
              </a:rPr>
              <a:pPr eaLnBrk="1" hangingPunct="1"/>
              <a:t>4</a:t>
            </a:fld>
            <a:endParaRPr lang="en-CA" altLang="en-US" sz="1200" dirty="0">
              <a:latin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2528-72C1-4C5A-8036-39E8439E46D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0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2528-72C1-4C5A-8036-39E8439E46D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8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2528-72C1-4C5A-8036-39E8439E46D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8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2528-72C1-4C5A-8036-39E8439E46D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15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file a flight plan and register your 406.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7090F-50EE-D247-A6CD-A2AAA44C5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066800"/>
            <a:ext cx="8229600" cy="4914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Body text – Arial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1504950" y="76200"/>
            <a:ext cx="6048375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1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066800"/>
            <a:ext cx="82296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82575" indent="-282575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2400"/>
            </a:lvl2pPr>
            <a:lvl3pPr marL="1143000" indent="-228600">
              <a:buSzPct val="100000"/>
              <a:buFont typeface="Wingdings" charset="2"/>
              <a:buChar char="§"/>
              <a:defRPr sz="2000"/>
            </a:lvl3pPr>
            <a:lvl4pPr marL="1600200" indent="-228600">
              <a:buSzPct val="100000"/>
              <a:buFont typeface="Courier New"/>
              <a:buChar char="o"/>
              <a:defRPr sz="1800" baseline="0"/>
            </a:lvl4pPr>
            <a:lvl5pPr>
              <a:defRPr sz="1800"/>
            </a:lvl5pPr>
          </a:lstStyle>
          <a:p>
            <a:pPr lvl="0"/>
            <a:r>
              <a:rPr lang="en-CA" dirty="0"/>
              <a:t>Bullets 1 – Arial 28 </a:t>
            </a:r>
            <a:r>
              <a:rPr lang="en-CA" dirty="0" err="1"/>
              <a:t>pt</a:t>
            </a:r>
            <a:endParaRPr lang="en-CA" dirty="0"/>
          </a:p>
          <a:p>
            <a:pPr lvl="1"/>
            <a:r>
              <a:rPr lang="en-US" dirty="0"/>
              <a:t>Bullets 2 – Arial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Bullets 3 – 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1504950" y="76200"/>
            <a:ext cx="6048375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4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1504950" y="76200"/>
            <a:ext cx="6048375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401245"/>
            <a:ext cx="8229600" cy="8205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TITLE – Arial bold 44 </a:t>
            </a:r>
            <a:r>
              <a:rPr lang="en-CA" dirty="0" err="1"/>
              <a:t>pt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339454"/>
            <a:ext cx="8229600" cy="736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Presenter – Arial 28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4183105"/>
            <a:ext cx="8229600" cy="736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18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Venue, location, date – Arial italic 18</a:t>
            </a:r>
          </a:p>
        </p:txBody>
      </p:sp>
    </p:spTree>
    <p:extLst>
      <p:ext uri="{BB962C8B-B14F-4D97-AF65-F5344CB8AC3E}">
        <p14:creationId xmlns:p14="http://schemas.microsoft.com/office/powerpoint/2010/main" val="168078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E89-1170-4036-81FA-E369DA35F014}" type="datetimeFigureOut">
              <a:rPr lang="en-CA" smtClean="0"/>
              <a:t>2021-02-26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996A-65DE-4FAD-B30D-5AE600D3FD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6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82575" indent="-282575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2400"/>
            </a:lvl2pPr>
            <a:lvl3pPr marL="1143000" indent="-228600">
              <a:buSzPct val="100000"/>
              <a:buFont typeface="Wingdings" charset="2"/>
              <a:buChar char="§"/>
              <a:defRPr sz="2000"/>
            </a:lvl3pPr>
            <a:lvl4pPr marL="1600200" indent="-228600">
              <a:buSzPct val="100000"/>
              <a:buFont typeface="Courier New"/>
              <a:buChar char="o"/>
              <a:defRPr sz="1800" baseline="0"/>
            </a:lvl4pPr>
            <a:lvl5pPr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1504950" y="457200"/>
            <a:ext cx="6048375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065277-3BB1-4108-AB04-C1DEEF8C953F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337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CA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401245"/>
            <a:ext cx="8229600" cy="8205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TITLE – Arial bold 44 </a:t>
            </a:r>
            <a:r>
              <a:rPr lang="en-CA" dirty="0" err="1"/>
              <a:t>pt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339454"/>
            <a:ext cx="8229600" cy="736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Presenter – Arial 28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4183105"/>
            <a:ext cx="8229600" cy="736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18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Venue, location, date – Arial italic 18</a:t>
            </a:r>
          </a:p>
        </p:txBody>
      </p:sp>
    </p:spTree>
    <p:extLst>
      <p:ext uri="{BB962C8B-B14F-4D97-AF65-F5344CB8AC3E}">
        <p14:creationId xmlns:p14="http://schemas.microsoft.com/office/powerpoint/2010/main" val="222661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RPower logo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9" y="61053"/>
            <a:ext cx="1339781" cy="11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RPower 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78" y="464960"/>
            <a:ext cx="1684062" cy="1420222"/>
          </a:xfrm>
          <a:prstGeom prst="rect">
            <a:avLst/>
          </a:prstGeom>
        </p:spPr>
      </p:pic>
      <p:pic>
        <p:nvPicPr>
          <p:cNvPr id="10" name="Picture 9" descr="AIRPower FR 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33" y="445880"/>
            <a:ext cx="1808696" cy="1400232"/>
          </a:xfrm>
          <a:prstGeom prst="rect">
            <a:avLst/>
          </a:prstGeom>
        </p:spPr>
      </p:pic>
      <p:pic>
        <p:nvPicPr>
          <p:cNvPr id="12" name="Picture 11" descr="RCAF_full 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17" y="250785"/>
            <a:ext cx="5864935" cy="11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ln>
            <a:noFill/>
          </a:ln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martpilot.ca/" TargetMode="External"/><Relationship Id="rId7" Type="http://schemas.openxmlformats.org/officeDocument/2006/relationships/hyperlink" Target="http://www.rcaf-arc.forces.gc.ca/" TargetMode="Externa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twitter.com/jrcctrentcccos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s://ontario.casara.ca/" TargetMode="External"/><Relationship Id="rId9" Type="http://schemas.openxmlformats.org/officeDocument/2006/relationships/hyperlink" Target="https://www.cbr-rcb.ca/c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93568"/>
            <a:ext cx="8414901" cy="1335432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CASARA / ACRSA</a:t>
            </a:r>
            <a:br>
              <a:rPr lang="fr-CA" dirty="0"/>
            </a:br>
            <a:r>
              <a:rPr lang="fr-CA" sz="3100" dirty="0"/>
              <a:t> </a:t>
            </a:r>
            <a:r>
              <a:rPr lang="en-CA" sz="2700" dirty="0"/>
              <a:t>2021 NCLO report</a:t>
            </a:r>
            <a:br>
              <a:rPr lang="fr-CA" dirty="0"/>
            </a:br>
            <a:endParaRPr lang="fr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435464"/>
            <a:ext cx="8229600" cy="2153776"/>
          </a:xfrm>
        </p:spPr>
        <p:txBody>
          <a:bodyPr>
            <a:normAutofit/>
          </a:bodyPr>
          <a:lstStyle/>
          <a:p>
            <a:r>
              <a:rPr lang="en-CA" dirty="0"/>
              <a:t>Major Claude Courcelles</a:t>
            </a:r>
          </a:p>
          <a:p>
            <a:r>
              <a:rPr lang="en-CA" sz="1900" dirty="0"/>
              <a:t>National CASARA Liaison Officer </a:t>
            </a:r>
            <a:r>
              <a:rPr lang="fr-CA" sz="1900" dirty="0"/>
              <a:t>/ Officier de Liaison National ACRSA</a:t>
            </a:r>
          </a:p>
          <a:p>
            <a:endParaRPr lang="fr-CA" sz="1900" dirty="0"/>
          </a:p>
          <a:p>
            <a:endParaRPr lang="fr-CA" sz="1900" dirty="0"/>
          </a:p>
          <a:p>
            <a:r>
              <a:rPr lang="en-CA" sz="1900" dirty="0"/>
              <a:t>27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8899324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83F3E-E65D-1943-B824-44986CF9127F}"/>
              </a:ext>
            </a:extLst>
          </p:cNvPr>
          <p:cNvSpPr txBox="1"/>
          <p:nvPr/>
        </p:nvSpPr>
        <p:spPr>
          <a:xfrm>
            <a:off x="1025860" y="15240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Government of Canada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5692D-0AA4-D44C-AC6E-696F5E4631D6}"/>
              </a:ext>
            </a:extLst>
          </p:cNvPr>
          <p:cNvSpPr txBox="1"/>
          <p:nvPr/>
        </p:nvSpPr>
        <p:spPr>
          <a:xfrm>
            <a:off x="575556" y="1090910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5FAD59"/>
                </a:solidFill>
              </a:rPr>
              <a:t>Regulations Amending the Canadian Aviation Regulations (Parts I, V and VI — ELT): SOR/2020-238</a:t>
            </a:r>
          </a:p>
          <a:p>
            <a:endParaRPr lang="en-US" dirty="0"/>
          </a:p>
          <a:p>
            <a:r>
              <a:rPr lang="en-CA" sz="2400" dirty="0"/>
              <a:t>5 (1) Subsection 605.38(1) of the Regulations is replaced by the following:</a:t>
            </a:r>
            <a:endParaRPr lang="en-CA" sz="2400" b="0" dirty="0"/>
          </a:p>
          <a:p>
            <a:r>
              <a:rPr lang="en-CA" sz="2400" dirty="0"/>
              <a:t>(1)</a:t>
            </a:r>
            <a:r>
              <a:rPr lang="en-CA" sz="2400" b="0" dirty="0"/>
              <a:t> Subject to subsection (3), no person shall operate an aircraft unless it is equipped with one or more ELTs, in accordance with subsection (2), that transmit simultaneously on the </a:t>
            </a:r>
            <a:r>
              <a:rPr lang="en-CA" sz="2400" b="0" dirty="0">
                <a:highlight>
                  <a:srgbClr val="FF0000"/>
                </a:highlight>
              </a:rPr>
              <a:t>406 MHz and 121.5 MHz </a:t>
            </a:r>
            <a:r>
              <a:rPr lang="en-CA" sz="2400" b="0" dirty="0"/>
              <a:t>frequencies.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Commercial: 12 months to comply</a:t>
            </a:r>
          </a:p>
          <a:p>
            <a:r>
              <a:rPr lang="en-US" dirty="0">
                <a:highlight>
                  <a:srgbClr val="FFFF00"/>
                </a:highlight>
              </a:rPr>
              <a:t>General aviation: 5 years to comply</a:t>
            </a:r>
          </a:p>
        </p:txBody>
      </p:sp>
    </p:spTree>
    <p:extLst>
      <p:ext uri="{BB962C8B-B14F-4D97-AF65-F5344CB8AC3E}">
        <p14:creationId xmlns:p14="http://schemas.microsoft.com/office/powerpoint/2010/main" val="8340561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5174" y="404664"/>
            <a:ext cx="635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CA" sz="3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SAR OPERATIONS</a:t>
            </a:r>
            <a:endParaRPr lang="fr-CA" sz="3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164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0" dirty="0"/>
              <a:t>NORMAL SAR OPERATION</a:t>
            </a:r>
          </a:p>
          <a:p>
            <a:pPr algn="ctr"/>
            <a:endParaRPr lang="en-CA" sz="2400" b="0" dirty="0"/>
          </a:p>
          <a:p>
            <a:pPr algn="ctr"/>
            <a:r>
              <a:rPr lang="en-CA" sz="2400" b="0" dirty="0"/>
              <a:t>NO WAIVER OR EXTENSION</a:t>
            </a:r>
          </a:p>
          <a:p>
            <a:pPr algn="ctr"/>
            <a:r>
              <a:rPr lang="en-CA" sz="2400" b="0" dirty="0"/>
              <a:t>(</a:t>
            </a:r>
            <a:r>
              <a:rPr lang="en-CA" sz="1600" b="0" dirty="0"/>
              <a:t>exception will be reviewed by NCLO &amp; VP Training &amp; Operation</a:t>
            </a:r>
            <a:r>
              <a:rPr lang="en-CA" sz="2000" b="0" dirty="0"/>
              <a:t>)</a:t>
            </a:r>
            <a:endParaRPr lang="en-CA" sz="2400" b="0" dirty="0"/>
          </a:p>
          <a:p>
            <a:pPr algn="ctr"/>
            <a:endParaRPr lang="en-CA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/>
              <a:t>	No further direction from 1 </a:t>
            </a:r>
            <a:r>
              <a:rPr lang="en-CA" sz="2400" b="0" dirty="0" err="1"/>
              <a:t>Cdn</a:t>
            </a:r>
            <a:r>
              <a:rPr lang="en-CA" sz="2400" b="0" dirty="0"/>
              <a:t> Air </a:t>
            </a:r>
            <a:r>
              <a:rPr lang="en-CA" sz="2400" b="0" dirty="0" err="1"/>
              <a:t>Div</a:t>
            </a:r>
            <a:r>
              <a:rPr lang="en-CA" sz="2400" b="0" dirty="0"/>
              <a:t> </a:t>
            </a:r>
          </a:p>
          <a:p>
            <a:r>
              <a:rPr lang="en-CA" sz="2400" b="0" dirty="0"/>
              <a:t>	       (OP LASER, phase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/>
              <a:t>	CO’s authorization to fly CASARA members</a:t>
            </a:r>
          </a:p>
          <a:p>
            <a:r>
              <a:rPr lang="en-CA" sz="2400" b="0" dirty="0"/>
              <a:t>	COVID-19 online self-assessment</a:t>
            </a:r>
          </a:p>
          <a:p>
            <a:endParaRPr lang="en-CA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/>
              <a:t>	Many Squadrons have travel restrictions</a:t>
            </a:r>
          </a:p>
        </p:txBody>
      </p:sp>
    </p:spTree>
    <p:extLst>
      <p:ext uri="{BB962C8B-B14F-4D97-AF65-F5344CB8AC3E}">
        <p14:creationId xmlns:p14="http://schemas.microsoft.com/office/powerpoint/2010/main" val="7820202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3608" y="367291"/>
            <a:ext cx="5980125" cy="5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fr-CA" altLang="en-US" sz="2800" dirty="0">
                <a:solidFill>
                  <a:srgbClr val="0070C0"/>
                </a:solidFill>
                <a:latin typeface="Arial" charset="0"/>
              </a:rPr>
              <a:t>SUPPORT TO RCAF TRAINING</a:t>
            </a:r>
            <a:endParaRPr lang="en-CA" altLang="en-US" sz="2800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384533"/>
          <a:ext cx="9143997" cy="74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18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Intercepts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Ground </a:t>
                      </a:r>
                      <a:r>
                        <a:rPr lang="fr-CA" dirty="0" err="1"/>
                        <a:t>Exercises</a:t>
                      </a:r>
                      <a:r>
                        <a:rPr lang="fr-CA" dirty="0"/>
                        <a:t>/ Para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Total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32">
                <a:tc>
                  <a:txBody>
                    <a:bodyPr/>
                    <a:lstStyle/>
                    <a:p>
                      <a:r>
                        <a:rPr lang="en-CA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621" t="26637" r="16622" b="34204"/>
          <a:stretch/>
        </p:blipFill>
        <p:spPr>
          <a:xfrm>
            <a:off x="411420" y="2337683"/>
            <a:ext cx="4403998" cy="2894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99" t="28406" r="77163" b="8892"/>
          <a:stretch/>
        </p:blipFill>
        <p:spPr>
          <a:xfrm rot="5400000">
            <a:off x="5719717" y="2303311"/>
            <a:ext cx="2939460" cy="2918415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9846081E-DC40-C746-ACC9-24E11C89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314" y="1307592"/>
            <a:ext cx="5980125" cy="5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CA" altLang="en-US" sz="2800" dirty="0">
                <a:solidFill>
                  <a:srgbClr val="00B050"/>
                </a:solidFill>
                <a:latin typeface="Arial" charset="0"/>
              </a:rPr>
              <a:t>Increased</a:t>
            </a:r>
            <a:r>
              <a:rPr lang="fr-CA" altLang="en-US" sz="2800" dirty="0">
                <a:solidFill>
                  <a:srgbClr val="00B050"/>
                </a:solidFill>
                <a:latin typeface="Arial" charset="0"/>
              </a:rPr>
              <a:t> in 2021</a:t>
            </a:r>
            <a:endParaRPr lang="en-CA" altLang="en-US" sz="2800" dirty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467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83F3E-E65D-1943-B824-44986CF9127F}"/>
              </a:ext>
            </a:extLst>
          </p:cNvPr>
          <p:cNvSpPr txBox="1"/>
          <p:nvPr/>
        </p:nvSpPr>
        <p:spPr>
          <a:xfrm>
            <a:off x="602566" y="3136612"/>
            <a:ext cx="752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CLO REFERENCE MANUAL 2021</a:t>
            </a:r>
          </a:p>
          <a:p>
            <a:pPr algn="ctr"/>
            <a:r>
              <a:rPr lang="fr-FR" dirty="0"/>
              <a:t>Update by 1 April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73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83F3E-E65D-1943-B824-44986CF9127F}"/>
              </a:ext>
            </a:extLst>
          </p:cNvPr>
          <p:cNvSpPr txBox="1"/>
          <p:nvPr/>
        </p:nvSpPr>
        <p:spPr>
          <a:xfrm>
            <a:off x="395536" y="332656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CLO REFERENCE MANUAL 2021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8993B-4DA8-5642-B7B3-53D7EFD98AFF}"/>
              </a:ext>
            </a:extLst>
          </p:cNvPr>
          <p:cNvSpPr txBox="1"/>
          <p:nvPr/>
        </p:nvSpPr>
        <p:spPr>
          <a:xfrm>
            <a:off x="721325" y="1458046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0" dirty="0"/>
              <a:t>Annex J		Airborne Interception Procedure		              J-1</a:t>
            </a:r>
          </a:p>
          <a:p>
            <a:r>
              <a:rPr lang="en-US" sz="2000" b="0" dirty="0"/>
              <a:t>Annex I		CASARA Administration Evaluation Form &amp; Guide  I-1</a:t>
            </a:r>
          </a:p>
          <a:p>
            <a:endParaRPr lang="en-US" sz="2000" b="0" dirty="0"/>
          </a:p>
          <a:p>
            <a:r>
              <a:rPr lang="en-US" sz="2000" dirty="0"/>
              <a:t>Standard</a:t>
            </a:r>
          </a:p>
          <a:p>
            <a:r>
              <a:rPr lang="en-CA" sz="2000" b="0" dirty="0"/>
              <a:t>6.a.	Visual Search (air): Demonstrate the capability to execute a JRCC tasking by properly conducting a search pattern with certified/current crew </a:t>
            </a:r>
            <a:r>
              <a:rPr lang="en-CA" sz="2000" b="0" i="1" dirty="0">
                <a:highlight>
                  <a:srgbClr val="FFFF00"/>
                </a:highlight>
              </a:rPr>
              <a:t>under VFR condition as defined by Nav Canada.  </a:t>
            </a:r>
          </a:p>
          <a:p>
            <a:endParaRPr lang="en-CA" sz="2000" b="0" dirty="0"/>
          </a:p>
          <a:p>
            <a:r>
              <a:rPr lang="en-CA" sz="2000" b="0" dirty="0"/>
              <a:t>6.b.	ELT Homing (air): Demonstrate the capability to execute a JRCC tasking by properly conducting a search pattern and effectively track a distress signal with onboard Directional Finding (DF) equipment with certified/current crew </a:t>
            </a:r>
            <a:r>
              <a:rPr lang="en-CA" sz="2000" b="0" i="1" dirty="0">
                <a:highlight>
                  <a:srgbClr val="FFFF00"/>
                </a:highlight>
              </a:rPr>
              <a:t>under VFR condition as defined by Nav Canada.  </a:t>
            </a:r>
            <a:endParaRPr lang="en-CA" sz="2000" b="0" dirty="0">
              <a:highlight>
                <a:srgbClr val="FFFF00"/>
              </a:highlight>
            </a:endParaRPr>
          </a:p>
          <a:p>
            <a:endParaRPr lang="en-CA" sz="2000" b="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275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83F3E-E65D-1943-B824-44986CF9127F}"/>
              </a:ext>
            </a:extLst>
          </p:cNvPr>
          <p:cNvSpPr txBox="1"/>
          <p:nvPr/>
        </p:nvSpPr>
        <p:spPr>
          <a:xfrm>
            <a:off x="395536" y="332656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CLO REFERENCE MANUAL 2021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8993B-4DA8-5642-B7B3-53D7EFD98AFF}"/>
              </a:ext>
            </a:extLst>
          </p:cNvPr>
          <p:cNvSpPr txBox="1"/>
          <p:nvPr/>
        </p:nvSpPr>
        <p:spPr>
          <a:xfrm>
            <a:off x="672496" y="119675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highlight>
                  <a:srgbClr val="FFFF00"/>
                </a:highlight>
              </a:rPr>
              <a:t>SHQ is NOT evaluated; why?</a:t>
            </a:r>
          </a:p>
          <a:p>
            <a:pPr algn="ctr"/>
            <a:r>
              <a:rPr lang="en-CA" sz="1800" dirty="0">
                <a:highlight>
                  <a:srgbClr val="FFFF00"/>
                </a:highlight>
              </a:rPr>
              <a:t>“Not in your contract”</a:t>
            </a:r>
          </a:p>
          <a:p>
            <a:r>
              <a:rPr lang="en-CA" sz="1800" b="0" dirty="0"/>
              <a:t> </a:t>
            </a:r>
          </a:p>
          <a:p>
            <a:endParaRPr lang="en-CA" sz="1800" b="0" dirty="0"/>
          </a:p>
          <a:p>
            <a:r>
              <a:rPr lang="en-CA" sz="1800" dirty="0">
                <a:highlight>
                  <a:srgbClr val="00FFFF"/>
                </a:highlight>
              </a:rPr>
              <a:t>Should SHQ be on the evaluation form at all?</a:t>
            </a:r>
          </a:p>
          <a:p>
            <a:r>
              <a:rPr lang="en-CA" sz="1800" b="0" dirty="0"/>
              <a:t> </a:t>
            </a:r>
          </a:p>
          <a:p>
            <a:r>
              <a:rPr lang="en-CA" sz="1800" dirty="0"/>
              <a:t>References</a:t>
            </a:r>
            <a:r>
              <a:rPr lang="en-CA" sz="1800" b="0" dirty="0"/>
              <a:t>:  </a:t>
            </a:r>
          </a:p>
          <a:p>
            <a:r>
              <a:rPr lang="en-CA" sz="1800" b="0" dirty="0"/>
              <a:t>CAMSAR: </a:t>
            </a:r>
            <a:r>
              <a:rPr lang="en-CA" sz="1800" dirty="0"/>
              <a:t>None</a:t>
            </a:r>
          </a:p>
          <a:p>
            <a:r>
              <a:rPr lang="en-CA" sz="1800" b="0" dirty="0"/>
              <a:t>Contribution Agreement: </a:t>
            </a:r>
            <a:r>
              <a:rPr lang="en-CA" sz="1800" dirty="0"/>
              <a:t>None</a:t>
            </a:r>
          </a:p>
          <a:p>
            <a:r>
              <a:rPr lang="en-CA" sz="1800" b="0" dirty="0"/>
              <a:t>Call Letters: </a:t>
            </a:r>
            <a:r>
              <a:rPr lang="en-CA" sz="1800" dirty="0"/>
              <a:t>None</a:t>
            </a:r>
          </a:p>
          <a:p>
            <a:r>
              <a:rPr lang="en-CA" sz="1800" b="0" dirty="0"/>
              <a:t>CASARA Program Accountability Framework:</a:t>
            </a:r>
          </a:p>
          <a:p>
            <a:endParaRPr lang="en-CA" sz="1800" b="0" dirty="0"/>
          </a:p>
          <a:p>
            <a:r>
              <a:rPr lang="en-CA" sz="1800" b="0" dirty="0"/>
              <a:t>“In instances when deployed SAR Headquarters are to be established by the CAF, </a:t>
            </a:r>
            <a:r>
              <a:rPr lang="en-CA" sz="1800" b="0" u="sng" dirty="0"/>
              <a:t>CASARA resources and volunteers are often able to initiate set-up</a:t>
            </a:r>
            <a:r>
              <a:rPr lang="en-CA" sz="1800" b="0" dirty="0"/>
              <a:t> in advance of the arrival of the main CAF body or contingent.  “</a:t>
            </a:r>
          </a:p>
          <a:p>
            <a:r>
              <a:rPr lang="en-CA" sz="1800" b="0" dirty="0"/>
              <a:t>  </a:t>
            </a:r>
          </a:p>
          <a:p>
            <a:r>
              <a:rPr lang="en-CA" sz="1800" b="0" dirty="0"/>
              <a:t>**Presently, CA allocates funding for National office and MO offices.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085827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83F3E-E65D-1943-B824-44986CF9127F}"/>
              </a:ext>
            </a:extLst>
          </p:cNvPr>
          <p:cNvSpPr txBox="1"/>
          <p:nvPr/>
        </p:nvSpPr>
        <p:spPr>
          <a:xfrm>
            <a:off x="395536" y="332656"/>
            <a:ext cx="752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EVALUATIONS</a:t>
            </a:r>
          </a:p>
          <a:p>
            <a:pPr algn="ctr"/>
            <a:r>
              <a:rPr lang="fr-FR" dirty="0"/>
              <a:t>2021-2022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8993B-4DA8-5642-B7B3-53D7EFD98AFF}"/>
              </a:ext>
            </a:extLst>
          </p:cNvPr>
          <p:cNvSpPr txBox="1"/>
          <p:nvPr/>
        </p:nvSpPr>
        <p:spPr>
          <a:xfrm>
            <a:off x="611560" y="150858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0" dirty="0"/>
              <a:t>Scenarios based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/>
              <a:t>Air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/>
              <a:t>Humanitarian</a:t>
            </a:r>
          </a:p>
          <a:p>
            <a:pPr lvl="1"/>
            <a:endParaRPr lang="en-CA" sz="2000" b="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Try to stay outside for training (COVID-19 precaution at all time)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SHQ is not being evaluated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Involve JRCC controllers if possible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Involve the Squadron if possible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Involve SAR partners if possible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b="0" dirty="0"/>
              <a:t>CASARA training has decreased in 2020 (waivers)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CA" sz="2000" b="0" dirty="0"/>
              <a:t>Take extra time with your members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CA" sz="2000" b="0" dirty="0"/>
              <a:t>Review all procedures prior to the evaluation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CA" sz="2000" b="0" dirty="0"/>
              <a:t>Go through an evaluation dry-run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CA" sz="2000" b="0" dirty="0"/>
              <a:t>Plan for success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CA" sz="2000" b="0" dirty="0"/>
              <a:t>Have virtual training (8-10 hrs prep for 2 hrs training)</a:t>
            </a:r>
          </a:p>
          <a:p>
            <a:pPr lvl="1"/>
            <a:endParaRPr lang="en-CA" sz="2000" b="0" dirty="0"/>
          </a:p>
        </p:txBody>
      </p:sp>
    </p:spTree>
    <p:extLst>
      <p:ext uri="{BB962C8B-B14F-4D97-AF65-F5344CB8AC3E}">
        <p14:creationId xmlns:p14="http://schemas.microsoft.com/office/powerpoint/2010/main" val="325655782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3344" y="3537180"/>
            <a:ext cx="4806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cs typeface="Times New Roman" panose="02020603050405020304" pitchFamily="18" charset="0"/>
                <a:hlinkClick r:id="rId3"/>
              </a:rPr>
              <a:t>https://www.smartpilot.ca/</a:t>
            </a:r>
            <a:endParaRPr lang="fr-CA" sz="3000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6070" y="2708316"/>
            <a:ext cx="4050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cs typeface="Times New Roman" panose="02020603050405020304" pitchFamily="18" charset="0"/>
                <a:hlinkClick r:id="rId4"/>
              </a:rPr>
              <a:t>https://casara.ca/</a:t>
            </a:r>
            <a:endParaRPr lang="fr-CA" sz="3000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" y="2755963"/>
            <a:ext cx="483268" cy="483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0" y="3537180"/>
            <a:ext cx="1288191" cy="499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8142" y="1501189"/>
            <a:ext cx="5317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cs typeface="Times New Roman" panose="02020603050405020304" pitchFamily="18" charset="0"/>
                <a:hlinkClick r:id="rId7"/>
              </a:rPr>
              <a:t>http://www.rcaf-arc.forces.gc.ca</a:t>
            </a:r>
            <a:endParaRPr lang="fr-CA" sz="3000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1" y="1779656"/>
            <a:ext cx="488654" cy="48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8142" y="4595217"/>
            <a:ext cx="5631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cs typeface="Times New Roman" panose="02020603050405020304" pitchFamily="18" charset="0"/>
                <a:hlinkClick r:id="rId9"/>
              </a:rPr>
              <a:t>https://www.cbr-rcb.ca/cbr/</a:t>
            </a:r>
            <a:endParaRPr lang="fr-CA" sz="30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" y="4523007"/>
            <a:ext cx="675335" cy="67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750" y="4284838"/>
            <a:ext cx="347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cs typeface="Times New Roman" panose="02020603050405020304" pitchFamily="18" charset="0"/>
              </a:rPr>
              <a:t>Canadian Beacon Registry</a:t>
            </a:r>
          </a:p>
        </p:txBody>
      </p:sp>
      <p:sp>
        <p:nvSpPr>
          <p:cNvPr id="13" name="Rectangle 12"/>
          <p:cNvSpPr/>
          <p:nvPr/>
        </p:nvSpPr>
        <p:spPr>
          <a:xfrm rot="19701713">
            <a:off x="5125481" y="1926656"/>
            <a:ext cx="369261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dirty="0">
                <a:ln/>
                <a:solidFill>
                  <a:schemeClr val="accent4"/>
                </a:solidFill>
              </a:rPr>
              <a:t>FLIGHT PLAN</a:t>
            </a:r>
          </a:p>
        </p:txBody>
      </p:sp>
      <p:sp>
        <p:nvSpPr>
          <p:cNvPr id="14" name="Rectangle 13"/>
          <p:cNvSpPr/>
          <p:nvPr/>
        </p:nvSpPr>
        <p:spPr>
          <a:xfrm rot="1353345">
            <a:off x="6418172" y="4245371"/>
            <a:ext cx="228812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dirty="0">
                <a:ln/>
                <a:solidFill>
                  <a:schemeClr val="accent4"/>
                </a:solidFill>
              </a:rPr>
              <a:t>406 MHZ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6385" y="5353136"/>
            <a:ext cx="5631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u="sng" dirty="0">
                <a:hlinkClick r:id="rId11"/>
              </a:rPr>
              <a:t>https://twitter.com/jrcctrentcccos</a:t>
            </a:r>
            <a:endParaRPr lang="en-CA" sz="3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3" y="5289412"/>
            <a:ext cx="658364" cy="6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0109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C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CAF Mai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Office\Templates\Presentation Designs\Whirlpool.pot</Template>
  <TotalTime>15042</TotalTime>
  <Words>574</Words>
  <Application>Microsoft Office PowerPoint</Application>
  <PresentationFormat>On-screen Show (4:3)</PresentationFormat>
  <Paragraphs>96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RCAF</vt:lpstr>
      <vt:lpstr>RCAF Main Slide</vt:lpstr>
      <vt:lpstr>CASARA / ACRSA  2021 NCLO report </vt:lpstr>
      <vt:lpstr>PowerPoint Presentation</vt:lpstr>
      <vt:lpstr>PowerPoint Presentation</vt:lpstr>
      <vt:lpstr>SUPPORT TO RCAF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MillerS</dc:creator>
  <cp:lastModifiedBy>CASARA Office</cp:lastModifiedBy>
  <cp:revision>583</cp:revision>
  <cp:lastPrinted>2021-02-26T15:59:52Z</cp:lastPrinted>
  <dcterms:created xsi:type="dcterms:W3CDTF">2001-04-10T23:09:48Z</dcterms:created>
  <dcterms:modified xsi:type="dcterms:W3CDTF">2021-02-26T16:00:21Z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000800e61f0000000000010243100207f6000400038000</vt:lpwstr>
  </property>
</Properties>
</file>